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22054C-CD32-4111-839D-8AE82681207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F65ABB-1679-45CE-B699-723CA460DF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Do-Now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8458200" cy="3352800"/>
          </a:xfr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Using your notes and your </a:t>
            </a:r>
            <a:r>
              <a:rPr lang="en-US" sz="4400" dirty="0" smtClean="0">
                <a:solidFill>
                  <a:schemeClr val="tx1"/>
                </a:solidFill>
              </a:rPr>
              <a:t>reading </a:t>
            </a:r>
            <a:r>
              <a:rPr lang="en-US" sz="4400" dirty="0" smtClean="0">
                <a:solidFill>
                  <a:schemeClr val="tx1"/>
                </a:solidFill>
              </a:rPr>
              <a:t>from </a:t>
            </a:r>
            <a:r>
              <a:rPr lang="en-US" sz="4400" dirty="0" smtClean="0">
                <a:solidFill>
                  <a:schemeClr val="tx1"/>
                </a:solidFill>
              </a:rPr>
              <a:t>Monday</a:t>
            </a:r>
            <a:r>
              <a:rPr lang="en-US" sz="4400" dirty="0" smtClean="0">
                <a:solidFill>
                  <a:schemeClr val="tx1"/>
                </a:solidFill>
              </a:rPr>
              <a:t>, re-create </a:t>
            </a:r>
            <a:r>
              <a:rPr lang="en-US" sz="4400" dirty="0" smtClean="0">
                <a:solidFill>
                  <a:schemeClr val="tx1"/>
                </a:solidFill>
              </a:rPr>
              <a:t>a timeline </a:t>
            </a:r>
            <a:r>
              <a:rPr lang="en-US" sz="4400" dirty="0" smtClean="0">
                <a:solidFill>
                  <a:schemeClr val="tx1"/>
                </a:solidFill>
              </a:rPr>
              <a:t>for </a:t>
            </a:r>
            <a:r>
              <a:rPr lang="en-US" sz="4400" dirty="0" smtClean="0">
                <a:solidFill>
                  <a:schemeClr val="tx1"/>
                </a:solidFill>
              </a:rPr>
              <a:t>infancy </a:t>
            </a:r>
            <a:r>
              <a:rPr lang="en-US" sz="4400" dirty="0" smtClean="0">
                <a:solidFill>
                  <a:schemeClr val="tx1"/>
                </a:solidFill>
              </a:rPr>
              <a:t>using </a:t>
            </a:r>
            <a:r>
              <a:rPr lang="en-US" sz="4400" dirty="0" smtClean="0">
                <a:solidFill>
                  <a:schemeClr val="tx1"/>
                </a:solidFill>
              </a:rPr>
              <a:t>physical</a:t>
            </a:r>
            <a:r>
              <a:rPr lang="en-US" sz="4400" dirty="0" smtClean="0">
                <a:solidFill>
                  <a:schemeClr val="tx1"/>
                </a:solidFill>
              </a:rPr>
              <a:t>, social/emotional and </a:t>
            </a:r>
            <a:r>
              <a:rPr lang="en-US" sz="4400" dirty="0" smtClean="0">
                <a:solidFill>
                  <a:schemeClr val="tx1"/>
                </a:solidFill>
              </a:rPr>
              <a:t>intellectual components.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 descr="http://sp.life123.com/bm.pix/kids_bike_2.s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215621" cy="6315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Shout 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Kristina</a:t>
            </a:r>
          </a:p>
          <a:p>
            <a:endParaRPr lang="en-US" dirty="0" smtClean="0"/>
          </a:p>
          <a:p>
            <a:r>
              <a:rPr lang="en-US" dirty="0" err="1" smtClean="0"/>
              <a:t>Shawdai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Dennis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/>
              <a:t>Babies: Focus for the film clip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Why do most people love babies/have a fascination with babies?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How </a:t>
            </a:r>
            <a:r>
              <a:rPr lang="en-US" dirty="0" smtClean="0">
                <a:solidFill>
                  <a:schemeClr val="tx1"/>
                </a:solidFill>
              </a:rPr>
              <a:t>much does a baby change in its first year of life?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How </a:t>
            </a:r>
            <a:r>
              <a:rPr lang="en-US" dirty="0" smtClean="0">
                <a:solidFill>
                  <a:schemeClr val="tx1"/>
                </a:solidFill>
              </a:rPr>
              <a:t>much do you think this change is dependent on nature versus nurture?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There is no perfect infant; infants develop differently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 Infant development includes physical, social/emotional and intellectual developments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I. </a:t>
            </a:r>
            <a:r>
              <a:rPr lang="en-US" dirty="0" smtClean="0">
                <a:solidFill>
                  <a:schemeClr val="tx1"/>
                </a:solidFill>
              </a:rPr>
              <a:t>Infants are born with certain inherent </a:t>
            </a:r>
            <a:r>
              <a:rPr lang="en-US" dirty="0" smtClean="0">
                <a:solidFill>
                  <a:schemeClr val="tx1"/>
                </a:solidFill>
              </a:rPr>
              <a:t>capacities, called reflexes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AutoNum type="alphaLcPeriod"/>
            </a:pPr>
            <a:r>
              <a:rPr lang="en-US" dirty="0" smtClean="0">
                <a:solidFill>
                  <a:schemeClr val="tx1"/>
                </a:solidFill>
              </a:rPr>
              <a:t>g</a:t>
            </a:r>
            <a:r>
              <a:rPr lang="en-US" dirty="0" smtClean="0">
                <a:solidFill>
                  <a:schemeClr val="tx1"/>
                </a:solidFill>
              </a:rPr>
              <a:t>rasping reflex: </a:t>
            </a:r>
            <a:r>
              <a:rPr lang="en-US" dirty="0" smtClean="0"/>
              <a:t>an infant can grasp an object in response to the touch on the palm of the hand; they can grasp it with incredible strength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lvl="0" indent="-514350">
              <a:buAutoNum type="alphaLcPeriod"/>
            </a:pPr>
            <a:r>
              <a:rPr lang="en-US" dirty="0" smtClean="0">
                <a:solidFill>
                  <a:schemeClr val="tx1"/>
                </a:solidFill>
              </a:rPr>
              <a:t>rooting reflex: </a:t>
            </a:r>
            <a:r>
              <a:rPr lang="en-US" dirty="0" smtClean="0"/>
              <a:t>An infant will </a:t>
            </a:r>
            <a:r>
              <a:rPr lang="en-US" dirty="0" smtClean="0"/>
              <a:t>turn their head toward anything that strokes their cheek or mouth, searching for the object by moving their </a:t>
            </a:r>
            <a:r>
              <a:rPr lang="en-US" dirty="0" smtClean="0"/>
              <a:t>heads until </a:t>
            </a:r>
            <a:r>
              <a:rPr lang="en-US" dirty="0" smtClean="0"/>
              <a:t>the object is found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tx1"/>
                </a:solidFill>
              </a:rPr>
              <a:t>II</a:t>
            </a:r>
            <a:r>
              <a:rPr lang="en-US" dirty="0" smtClean="0">
                <a:solidFill>
                  <a:schemeClr val="tx1"/>
                </a:solidFill>
              </a:rPr>
              <a:t>. An infant’s physical development is a result of both maturation and learning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Maturation </a:t>
            </a:r>
            <a:r>
              <a:rPr lang="en-US" dirty="0" smtClean="0">
                <a:solidFill>
                  <a:schemeClr val="tx1"/>
                </a:solidFill>
              </a:rPr>
              <a:t>is internally programmed </a:t>
            </a:r>
            <a:r>
              <a:rPr lang="en-US" dirty="0" smtClean="0">
                <a:solidFill>
                  <a:schemeClr val="tx1"/>
                </a:solidFill>
              </a:rPr>
              <a:t>growth</a:t>
            </a:r>
          </a:p>
          <a:p>
            <a:pPr marL="514350" lvl="0" indent="-514350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Learning </a:t>
            </a:r>
            <a:r>
              <a:rPr lang="en-US" dirty="0" smtClean="0">
                <a:solidFill>
                  <a:schemeClr val="tx1"/>
                </a:solidFill>
              </a:rPr>
              <a:t>is a relatively permanent change in behavior due to experience. 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lvl="0" indent="-514350">
              <a:buAutoNum type="alphaUcPeriod"/>
            </a:pPr>
            <a:r>
              <a:rPr lang="en-US" dirty="0" smtClean="0">
                <a:solidFill>
                  <a:schemeClr val="tx1"/>
                </a:solidFill>
              </a:rPr>
              <a:t>Parents </a:t>
            </a:r>
            <a:r>
              <a:rPr lang="en-US" dirty="0" smtClean="0">
                <a:solidFill>
                  <a:schemeClr val="tx1"/>
                </a:solidFill>
              </a:rPr>
              <a:t>should wait until infants reach maturation readiness before pushing them into mastering new skills like walking or talking.  </a:t>
            </a:r>
            <a:endParaRPr lang="en-US" dirty="0" smtClean="0">
              <a:solidFill>
                <a:schemeClr val="tx1"/>
              </a:solidFill>
            </a:endParaRPr>
          </a:p>
          <a:p>
            <a:pPr marL="1314450" lvl="2" indent="-514350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Psychologists </a:t>
            </a:r>
            <a:r>
              <a:rPr lang="en-US" dirty="0" smtClean="0">
                <a:solidFill>
                  <a:schemeClr val="tx1"/>
                </a:solidFill>
              </a:rPr>
              <a:t>have developed an approximate timetable for maturation; this helps doctors and other professionals spot problems and abnormalities.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luv4.us/wp-content/uploads/1/ck58.jpg"/>
          <p:cNvPicPr>
            <a:picLocks noChangeAspect="1" noChangeArrowheads="1"/>
          </p:cNvPicPr>
          <p:nvPr/>
        </p:nvPicPr>
        <p:blipFill>
          <a:blip r:embed="rId2" cstate="print"/>
          <a:srcRect b="11359"/>
          <a:stretch>
            <a:fillRect/>
          </a:stretch>
        </p:blipFill>
        <p:spPr bwMode="auto">
          <a:xfrm>
            <a:off x="0" y="762000"/>
            <a:ext cx="911225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www.sciencephoto.com/image/137848/large/C0074865-Male_and_female_sexual_maturation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001000" cy="5993202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914400" y="3124200"/>
            <a:ext cx="7391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http://baby.more4kids.info/uploads/Image/Feb/baby-grasp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923989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236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Do-Now</vt:lpstr>
      <vt:lpstr>Shout outs</vt:lpstr>
      <vt:lpstr>Babies: Focus for the film clip</vt:lpstr>
      <vt:lpstr>REVIEW</vt:lpstr>
      <vt:lpstr>I. Infants are born with certain inherent capacities, called reflexes</vt:lpstr>
      <vt:lpstr>II. An infant’s physical development is a result of both maturation and learning </vt:lpstr>
      <vt:lpstr>Slide 7</vt:lpstr>
      <vt:lpstr>Slide 8</vt:lpstr>
      <vt:lpstr>Slide 9</vt:lpstr>
      <vt:lpstr>Slide 10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Do-Now</dc:title>
  <dc:creator>Meg</dc:creator>
  <cp:lastModifiedBy>Meg</cp:lastModifiedBy>
  <cp:revision>2</cp:revision>
  <dcterms:created xsi:type="dcterms:W3CDTF">2011-11-08T18:07:09Z</dcterms:created>
  <dcterms:modified xsi:type="dcterms:W3CDTF">2011-11-08T18:27:40Z</dcterms:modified>
</cp:coreProperties>
</file>